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63" r:id="rId14"/>
    <p:sldId id="271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61" r:id="rId28"/>
    <p:sldId id="262" r:id="rId29"/>
    <p:sldId id="285" r:id="rId30"/>
    <p:sldId id="296" r:id="rId31"/>
    <p:sldId id="297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60" y="-390"/>
      </p:cViewPr>
      <p:guideLst>
        <p:guide orient="horz" pos="2170"/>
        <p:guide pos="2880"/>
        <p:guide pos="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0" y="-802"/>
            <a:ext cx="9144000" cy="532856"/>
            <a:chOff x="0" y="251012"/>
            <a:chExt cx="9144000" cy="532856"/>
          </a:xfrm>
        </p:grpSpPr>
        <p:sp>
          <p:nvSpPr>
            <p:cNvPr id="6" name="직사각형 5"/>
            <p:cNvSpPr/>
            <p:nvPr/>
          </p:nvSpPr>
          <p:spPr>
            <a:xfrm>
              <a:off x="0" y="251012"/>
              <a:ext cx="9144000" cy="5328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7544" y="251683"/>
              <a:ext cx="84249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2800" dirty="0"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455676" y="3059"/>
            <a:ext cx="8229600" cy="53006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pPr algn="l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-learn(</a:t>
            </a:r>
            <a:r>
              <a:rPr lang="ko-KR" altLang="en-US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사이킷런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438" y="816898"/>
            <a:ext cx="855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파이썬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기반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머신러닝을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위한 가장 쉽고 효율적인 개발 라이브러리 제공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11" name="Picture 1" descr="ClipData_20200203_234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90" y="1275456"/>
            <a:ext cx="6865619" cy="1985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438" y="3822719"/>
            <a:ext cx="4054636" cy="1867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conda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install 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learn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pip 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install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-learn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import 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sklearn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print(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sklearn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.__version__)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Picture 1" descr="ClipData_20200203_2345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850063"/>
            <a:ext cx="6865619" cy="23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41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fetch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명령어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2438" y="816898"/>
            <a:ext cx="80959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데이터의 크기가 커서 패키지에 저장되어 있지 않고 인터넷에서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다운로드하는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데이터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홈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디렉토리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아래 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scikit_learn_data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디렉토리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저장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fetch_covtype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 : </a:t>
            </a: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회귀분석용 토지 조사 자료</a:t>
            </a:r>
            <a:endParaRPr lang="en-US" altLang="ko-KR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fetch_20newsgroup() : </a:t>
            </a: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뉴스 그룹 텍스트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자료</a:t>
            </a:r>
            <a:endParaRPr lang="ko-KR" altLang="en-US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fetch_olivetti_faces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 </a:t>
            </a:r>
            <a:r>
              <a:rPr lang="en-US" altLang="ko-KR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</a:t>
            </a: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얼굴 이미지 자료</a:t>
            </a:r>
            <a:endParaRPr lang="ko-KR" altLang="en-US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fetch_lfw_people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 </a:t>
            </a:r>
            <a:r>
              <a:rPr lang="en-US" altLang="ko-KR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</a:t>
            </a: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얼굴 이미지 자료</a:t>
            </a:r>
            <a:endParaRPr lang="ko-KR" altLang="en-US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fetch_lfw+pairs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 </a:t>
            </a:r>
            <a:r>
              <a:rPr lang="en-US" altLang="ko-KR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</a:t>
            </a: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얼굴 이미지자료</a:t>
            </a:r>
            <a:endParaRPr lang="ko-KR" altLang="en-US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fetch_rcv1() </a:t>
            </a:r>
            <a:r>
              <a:rPr lang="en-US" altLang="ko-KR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</a:t>
            </a: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로이터 뉴스 말뭉치 자료</a:t>
            </a:r>
            <a:endParaRPr lang="ko-KR" altLang="en-US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fetch_mldata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 </a:t>
            </a:r>
            <a:r>
              <a:rPr lang="en-US" altLang="ko-KR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ML </a:t>
            </a: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웹사이트에서 다운로드</a:t>
            </a:r>
            <a:endParaRPr lang="ko-KR" altLang="en-US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5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Picture 1" descr="ClipData_20200203_2345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3" y="942341"/>
            <a:ext cx="6865619" cy="18961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0727" y="8389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3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6133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example(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 품종 예측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438" y="816898"/>
            <a:ext cx="73148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(iris)- 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분류를 위한 사용하는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사이킷런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모듈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sklearn.datasets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load_iris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sklearn.tree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DecisionTreeClassifier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sklearn.model_selection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train_test_split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sklearn.metrics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accuracy_score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8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6133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example(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 품종 예측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438" y="816898"/>
            <a:ext cx="73148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(iris)- 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분류를 위한 사용하는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사이킷런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모듈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sklearn.datasets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load_iris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sklearn.tree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DecisionTreeClassifier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sklearn.model_selection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train_test_split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20725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sklearn.metrics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20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accuracy_score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3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data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구성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 품종 데이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터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Picture 1" descr="ClipData_20200203_2346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2" y="1131936"/>
            <a:ext cx="7862548" cy="28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5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en-US" altLang="ko-KR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data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구성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 품종 데이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터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438" y="721648"/>
            <a:ext cx="8348662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[</a:t>
            </a:r>
            <a:r>
              <a:rPr lang="en-US" altLang="ko-KR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'data', 'target', 'frame', '</a:t>
            </a:r>
            <a:r>
              <a:rPr lang="en-US" altLang="ko-KR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target_names</a:t>
            </a:r>
            <a:r>
              <a:rPr lang="en-US" altLang="ko-KR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', 'DESCR', '</a:t>
            </a:r>
            <a:r>
              <a:rPr lang="en-US" altLang="ko-KR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feature_names</a:t>
            </a:r>
            <a:r>
              <a:rPr lang="en-US" altLang="ko-KR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', 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'filename</a:t>
            </a:r>
            <a:r>
              <a:rPr lang="en-US" altLang="ko-KR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', '</a:t>
            </a:r>
            <a:r>
              <a:rPr lang="en-US" altLang="ko-KR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data_module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'] </a:t>
            </a: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구성</a:t>
            </a:r>
            <a:endParaRPr lang="en-US" altLang="ko-KR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1950">
              <a:lnSpc>
                <a:spcPct val="150000"/>
              </a:lnSpc>
            </a:pP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sklearn.datasets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load_iris</a:t>
            </a:r>
            <a:endParaRPr lang="en-US" altLang="ko-KR" sz="14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1950">
              <a:lnSpc>
                <a:spcPct val="150000"/>
              </a:lnSpc>
            </a:pPr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2">
              <a:lnSpc>
                <a:spcPct val="150000"/>
              </a:lnSpc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붓꽃 데이터 세트를 로딩합니다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. </a:t>
            </a:r>
          </a:p>
          <a:p>
            <a:pPr marL="360362">
              <a:lnSpc>
                <a:spcPct val="150000"/>
              </a:lnSpc>
            </a:pP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iris =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load_iris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</a:p>
          <a:p>
            <a:pPr marL="360362">
              <a:lnSpc>
                <a:spcPct val="150000"/>
              </a:lnSpc>
            </a:pP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print(type(iris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)) </a:t>
            </a:r>
          </a:p>
          <a:p>
            <a:pPr marL="360362">
              <a:lnSpc>
                <a:spcPct val="150000"/>
              </a:lnSpc>
            </a:pP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&gt;&gt; </a:t>
            </a:r>
            <a:r>
              <a:rPr lang="en-US" altLang="ko-KR" sz="1400" dirty="0"/>
              <a:t>&lt;class '</a:t>
            </a:r>
            <a:r>
              <a:rPr lang="en-US" altLang="ko-KR" sz="1400" dirty="0" err="1"/>
              <a:t>sklearn.utils.Bunch</a:t>
            </a:r>
            <a:r>
              <a:rPr lang="en-US" altLang="ko-KR" sz="1400" dirty="0" smtClean="0"/>
              <a:t>'&gt;</a:t>
            </a:r>
          </a:p>
          <a:p>
            <a:pPr marL="360362">
              <a:lnSpc>
                <a:spcPct val="150000"/>
              </a:lnSpc>
            </a:pP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iris.keys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 </a:t>
            </a:r>
          </a:p>
          <a:p>
            <a:pPr marL="360362">
              <a:lnSpc>
                <a:spcPct val="150000"/>
              </a:lnSpc>
            </a:pP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&gt;&gt; </a:t>
            </a:r>
            <a:r>
              <a:rPr lang="en-US" altLang="ko-KR" sz="1400" dirty="0" err="1"/>
              <a:t>dict_keys</a:t>
            </a:r>
            <a:r>
              <a:rPr lang="en-US" altLang="ko-KR" sz="1400" dirty="0"/>
              <a:t>(['data', 'target', 'frame', '</a:t>
            </a:r>
            <a:r>
              <a:rPr lang="en-US" altLang="ko-KR" sz="1400" dirty="0" err="1"/>
              <a:t>target_names</a:t>
            </a:r>
            <a:r>
              <a:rPr lang="en-US" altLang="ko-KR" sz="1400" dirty="0"/>
              <a:t>', 'DESCR', '</a:t>
            </a:r>
            <a:r>
              <a:rPr lang="en-US" altLang="ko-KR" sz="1400" dirty="0" err="1"/>
              <a:t>feature_names</a:t>
            </a:r>
            <a:r>
              <a:rPr lang="en-US" altLang="ko-KR" sz="1400" dirty="0"/>
              <a:t>', 'filename', '</a:t>
            </a:r>
            <a:r>
              <a:rPr lang="en-US" altLang="ko-KR" sz="1400" dirty="0" err="1"/>
              <a:t>data_module</a:t>
            </a:r>
            <a:r>
              <a:rPr lang="en-US" altLang="ko-KR" sz="1400" dirty="0" smtClean="0"/>
              <a:t>'])</a:t>
            </a:r>
          </a:p>
          <a:p>
            <a:pPr marL="360362">
              <a:lnSpc>
                <a:spcPct val="150000"/>
              </a:lnSpc>
            </a:pP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iris.data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</a:p>
          <a:p>
            <a:pPr marL="360362">
              <a:lnSpc>
                <a:spcPct val="150000"/>
              </a:lnSpc>
            </a:pP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iris.target</a:t>
            </a:r>
            <a:endParaRPr lang="en-US" altLang="ko-KR" sz="14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2">
              <a:lnSpc>
                <a:spcPct val="150000"/>
              </a:lnSpc>
            </a:pP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iris.target_names</a:t>
            </a:r>
            <a:endParaRPr lang="en-US" altLang="ko-KR" sz="14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2">
              <a:lnSpc>
                <a:spcPct val="150000"/>
              </a:lnSpc>
            </a:pP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iris.DESCR</a:t>
            </a:r>
            <a:endParaRPr lang="en-US" altLang="ko-KR" sz="14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2">
              <a:lnSpc>
                <a:spcPct val="150000"/>
              </a:lnSpc>
            </a:pP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iris.feature_names</a:t>
            </a:r>
            <a:endParaRPr lang="en-US" altLang="ko-KR" sz="14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2">
              <a:lnSpc>
                <a:spcPct val="150000"/>
              </a:lnSpc>
            </a:pP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iris.data_module</a:t>
            </a:r>
            <a:endParaRPr lang="ko-KR" altLang="en-US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7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Model Selection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2438" y="816898"/>
            <a:ext cx="862607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train_test_split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Train/Test Data </a:t>
            </a:r>
            <a:r>
              <a:rPr lang="ko-KR" altLang="en-US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분리</a:t>
            </a:r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X_train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y_train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y_test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train_test_split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feature_data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label_data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endParaRPr lang="en-US" altLang="ko-KR" sz="14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                                                  </a:t>
            </a:r>
            <a:r>
              <a:rPr lang="en-US" altLang="ko-KR" sz="14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test_size</a:t>
            </a:r>
            <a:r>
              <a:rPr lang="en-US" altLang="ko-KR" sz="14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=0.2, 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shuffle = y/n, </a:t>
            </a: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random_state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=11)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67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검증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2438" y="816898"/>
            <a:ext cx="8291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과적합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발생을 방지하기 위해서 사용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과적합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: 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모델이 학습데이터에만 과도하게 최적화되어 실제 예측을 다른 데이터로 수행할 경우 예측 성능이 과도하게 떨어지는 것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본 고사를 치르기 전에 모의고사를 여러 번 보는 것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5" name="Picture 1" descr="ClipData_20200203_2346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98" y="3088349"/>
            <a:ext cx="6876203" cy="27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50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검증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2438" y="816898"/>
            <a:ext cx="8291512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K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폴드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교차 검증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6" name="Picture 1" descr="ClipData_20200203_2347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5" y="1508115"/>
            <a:ext cx="6900670" cy="3359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438" y="4969798"/>
            <a:ext cx="8291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1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-learn(</a:t>
            </a:r>
            <a:r>
              <a:rPr lang="ko-KR" altLang="en-US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사이킷런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1028" name="Picture 4" descr="https://blog.kakaocdn.net/dn/carb7v/btqCrOB9tvj/wSd8cHOosBofc122FIpZE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90827"/>
            <a:ext cx="8126623" cy="506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1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검증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2438" y="607348"/>
            <a:ext cx="8291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계층별 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k-</a:t>
            </a:r>
            <a:r>
              <a:rPr lang="ko-KR" altLang="en-US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겹 교차 검증</a:t>
            </a:r>
            <a:r>
              <a:rPr lang="en-US" altLang="ko-KR" sz="20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(Stratified k-fold 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cross validation)</a:t>
            </a:r>
          </a:p>
          <a:p>
            <a:pPr marL="712788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주로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Classification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문제에서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사용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2788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label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의 분포가 각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클래스별로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불균형을 이룰 때 유용하게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사용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2788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데이터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label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의 분포까지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고려해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각 훈련 또는 검증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폴드의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분포가 전체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셋이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가지고 있는 분포에 근사하게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데이터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구성함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38" y="5856287"/>
            <a:ext cx="8291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4098" name="Picture 2" descr="https://mblogthumb-phinf.pstatic.net/MjAxOTA3MjlfMiAg/MDAxNTY0NDA5MTY4MTkw.IlCY5_N8e3Qw1lU5DDufL0G1DYzIoWRgBDLlr4BY9JAg.qlE19XgVRk2CcFYTYZ7zHcuKtKjh8eQ-a4WYPhpE7V4g.PNG.ckdgus1433/image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775400"/>
            <a:ext cx="6562725" cy="37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1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검증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2438" y="884237"/>
            <a:ext cx="8291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0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검증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2438" y="607348"/>
            <a:ext cx="8291512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cross_val_score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</a:p>
          <a:p>
            <a:pPr marL="712788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교차 검증을 좀 더 편리하게 수행할 수 있게 해주는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API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4738" indent="-360363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폴드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세트 설정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4738" indent="-360363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반복으로 학습 및 테스트 데이터 인덱스 추출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4738" indent="-360363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반복적으로 학습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/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예측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/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성능값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반환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4738" indent="-360363">
              <a:lnSpc>
                <a:spcPct val="150000"/>
              </a:lnSpc>
              <a:buFont typeface="+mj-ea"/>
              <a:buAutoNum type="circleNumDbPlain"/>
            </a:pP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1950">
              <a:lnSpc>
                <a:spcPct val="150000"/>
              </a:lnSpc>
            </a:pPr>
            <a:r>
              <a:rPr lang="en-US" altLang="ko-KR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cf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r>
              <a:rPr lang="en-US" altLang="ko-KR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cross_validation</a:t>
            </a:r>
            <a:r>
              <a:rPr lang="en-US" altLang="ko-KR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  <a:endParaRPr lang="en-US" altLang="ko-KR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4738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여러 개의 평가 지표를 반환하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고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수행시간 제공 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4738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cross_val_score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는 하나의 평가지표만 가능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4738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4738" indent="-3603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94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검증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사용법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2788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cross_val_score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(estimator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feature_data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label_data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scoring='accuracy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', cv=3, </a:t>
            </a: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n_jobs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 verbose = 0, </a:t>
            </a: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fit_parameter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=None, </a:t>
            </a: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pre_dispatch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=‘2*</a:t>
            </a: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n_jobs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’)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4375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주요 </a:t>
            </a:r>
            <a:r>
              <a:rPr lang="ko-KR" altLang="en-US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파라메타</a:t>
            </a:r>
            <a:endParaRPr lang="en-US" altLang="ko-KR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632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estimator = </a:t>
            </a: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DecisionTreeClassifier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etc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 marL="1438275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분류인 경우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Stratified K-fold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방식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사용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438275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회귀인 경우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Stratified K-fold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방식 사용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632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feature_data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</a:p>
          <a:p>
            <a:pPr marL="107632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label_data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</a:p>
          <a:p>
            <a:pPr marL="107632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scoring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='accuracy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'</a:t>
            </a:r>
          </a:p>
          <a:p>
            <a:pPr marL="1076325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cv=3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93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교차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검증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75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GridSearch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알고리즘에 사용되는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하이퍼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파라미터를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순차적으로 입력하면서 최적의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파라미터를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도출할 수 있는 방안을 제공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parameters = {'</a:t>
            </a:r>
            <a:r>
              <a:rPr lang="en-US" altLang="ko-KR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max_depth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':[1,2,3], '</a:t>
            </a:r>
            <a:r>
              <a:rPr lang="en-US" altLang="ko-KR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min_samples_split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':[2,3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]}</a:t>
            </a: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grid_dtree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GridSearchCV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DecisionTreeClassifier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(), </a:t>
            </a:r>
            <a:r>
              <a:rPr lang="en-US" altLang="ko-KR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param_grid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=parameters, cv=3, refit=True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5" name="Picture 1" descr="ClipData_20200203_2347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3" y="3193125"/>
            <a:ext cx="4865614" cy="274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4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20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GridSearch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350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697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example(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 품종 예측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438" y="816898"/>
            <a:ext cx="6708888" cy="5589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sklearn.datasets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load_iris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sklearn.tree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DecisionTreeClassifier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sklearn.model_selection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2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train_test_split</a:t>
            </a:r>
            <a:endParaRPr lang="en-US" altLang="ko-KR" sz="12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import pandas as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pd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붓꽃 데이터 세트를 로딩합니다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iris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load_iris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iris.data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는 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Iris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세트에서 피처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(feature)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만으로 된 데이터를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numpy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로 가지고 있습니다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iris_data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iris.data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iris.target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은 붓꽃 데이터 세트에서 레이블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결정 값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데이터를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numpy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로 가지고 있습니다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iris_label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iris.target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print('iris target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값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:',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iris_label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print('iris target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명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:',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iris.target_names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붓꽃 데이터 세트를 자세히 보기 위해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DataFrame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으로 변환합니다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iris_df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pd.DataFrame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(data=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iris_data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columns=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iris.feature_names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iris_df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['label']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iris.target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iris_df.head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(3</a:t>
            </a:r>
            <a:r>
              <a:rPr lang="en-US" altLang="ko-KR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89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438" y="816898"/>
            <a:ext cx="64107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en-US" altLang="ko-KR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Train/Test Data </a:t>
            </a:r>
            <a:r>
              <a:rPr lang="ko-KR" altLang="en-US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분리</a:t>
            </a:r>
            <a:endParaRPr lang="en-US" altLang="ko-KR" sz="12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X_train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y_train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y_test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train_test_split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iris_data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iris_label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                                                  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test_size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=0.2,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random_state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=11</a:t>
            </a:r>
            <a:r>
              <a:rPr lang="en-US" altLang="ko-KR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DecisionTreeClassifier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객체 생성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dt_clf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DecisionTreeClassifier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random_state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=11)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학습 수행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dt_clf.fit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X_train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y_train</a:t>
            </a:r>
            <a:r>
              <a:rPr lang="en-US" altLang="ko-KR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#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학습이 완료된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DecisionTreeClassifier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객체에서 테스트 데이터 세트로 예측 수행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pred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=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dt_clf.predict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X_test</a:t>
            </a:r>
            <a:r>
              <a:rPr lang="en-US" altLang="ko-KR" sz="12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from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sklearn.metrics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import 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accuracy_score</a:t>
            </a:r>
            <a:endParaRPr lang="en-US" altLang="ko-KR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print('</a:t>
            </a:r>
            <a:r>
              <a:rPr lang="ko-KR" altLang="en-US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예측 정확도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: {0:.4f}'.format(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accuracy_score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12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y_test,pred</a:t>
            </a:r>
            <a:r>
              <a:rPr lang="en-US" altLang="ko-KR" sz="12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)))</a:t>
            </a:r>
            <a:endParaRPr lang="ko-KR" altLang="en-US" sz="12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741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결측치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결손값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Nan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Null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를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허용하지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않음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비즈니스 </a:t>
            </a:r>
            <a:r>
              <a:rPr lang="ko-KR" altLang="en-US" sz="1600" b="1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로직에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따라 값을 대체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평균값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최소값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최대값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,..)</a:t>
            </a: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Null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값이 대부분인 경우 피처를 삭제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38" y="4077522"/>
            <a:ext cx="8072438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소스 코드 없음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17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-learn(</a:t>
            </a:r>
            <a:r>
              <a:rPr lang="ko-KR" altLang="en-US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사이킷런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1026" name="Picture 2" descr="https://blog.kakaocdn.net/dn/r0hGM/btqUtV5j36A/yWftlVIKBVoQZIYhJ4J3q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7" y="1100544"/>
            <a:ext cx="772477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05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이상치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피처의 데이터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값중에서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최소값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최대값의 범위를 넘어선 데이터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박스플랏을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이용하여 구분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삭제 또는 최소값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최대값으로 값을 변환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38" y="4077522"/>
            <a:ext cx="8072438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소스 코드 없음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24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문자열 값을 허용하지 않음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문자열 피처는 카테고리 형과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텍스트형으로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분류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카테고리 형은 데이터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인코딩으로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변환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텍스트 형은 피처 벡터화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대표적인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인코딩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방식은 레이블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인코딩과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원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핫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인코딩이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있음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743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레이블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인코딩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Lavel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Incoding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피처 값을 숫자로 변경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5" name="Picture 1" descr="ClipData_20200203_2349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076451"/>
            <a:ext cx="5848854" cy="2982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438" y="5299657"/>
            <a:ext cx="8072438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910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원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핫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인코딩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(One-Hot-Encoding)</a:t>
            </a: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피처 값을 유형에 따라 새로운 피처로 추가해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고유값에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해당하는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컬럼에만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1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로 표시하고 나머지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컬럼은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0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으로 표시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38" y="5058597"/>
            <a:ext cx="8072438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8" name="Picture 1" descr="ClipData_20200203_2349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90" y="2116420"/>
            <a:ext cx="6865619" cy="29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24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ClipData_20200203_2349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897" y="4176789"/>
            <a:ext cx="2456206" cy="599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588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피처 스케일링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(Feature Scaling)</a:t>
            </a:r>
          </a:p>
          <a:p>
            <a:pPr marL="638175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서로 다른 변수의 값 범위를 일정한 수준의 맞추는 작업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표준화와 정규화가 있음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표준화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(Standardization)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서로 다른 피처의 데이터를 평균이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0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이고 분산이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1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인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가우시안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정규분포의 값으로 변경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정규화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(Normalization)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서로 다는 피처의 크기를 통일하기 위해 피처의 데이터 값을 모두 똑같은 단위로 변경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360363" indent="-360363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사이킷런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정규화와 일반적인 정규화는 약간의 차이가 있음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큰 개념은 같음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사이킷런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정규화는 선형대수에서의 정규화 개념을 적용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개별 벡터의 크기를 맞추기 위해 변환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</a:p>
          <a:p>
            <a:pPr marL="638175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pic>
        <p:nvPicPr>
          <p:cNvPr id="9" name="Picture 1" descr="ClipData_20200203_2349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227" y="2872760"/>
            <a:ext cx="2073545" cy="564424"/>
          </a:xfrm>
          <a:prstGeom prst="rect">
            <a:avLst/>
          </a:prstGeom>
        </p:spPr>
      </p:pic>
      <p:pic>
        <p:nvPicPr>
          <p:cNvPr id="11" name="Picture 1" descr="ClipData_20200203_2350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933" y="5972879"/>
            <a:ext cx="2157746" cy="5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0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StandardScaler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서로 다른 피처의 데이터를 평균이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0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이고 분산이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1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인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가우시안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정규분포의 값으로 변경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사이킷런은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RBF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커널을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이용하여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서포트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벡터 머신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선형회귀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,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로지스틱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회귀의 데이터가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가우시안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분포를 가지고 있다고 가정하고 구현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438" y="4077522"/>
            <a:ext cx="8072438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407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MinMaxScaler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서로 다른 피처의 데이터 값을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0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과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1</a:t>
            </a:r>
            <a:r>
              <a:rPr lang="ko-KR" altLang="en-US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사이의 값으로 변환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6381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데이터의 분포가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가우시안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분포가 아닌 경우에 사용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438" y="4077522"/>
            <a:ext cx="8072438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578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학습 데이터와 테스트 데이터 스케일링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변환시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유의점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43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스케일링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변환시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fit(), transform(), </a:t>
            </a: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fit_transform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메소드를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이용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63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fit() :</a:t>
            </a:r>
            <a:r>
              <a:rPr lang="ko-KR" altLang="en-US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데이터 변환을 위한 기준 정보를 설정</a:t>
            </a:r>
            <a:endParaRPr lang="en-US" altLang="ko-KR" sz="14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63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transform() : </a:t>
            </a:r>
            <a:r>
              <a:rPr lang="ko-KR" altLang="en-US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설정된 기준 정보를 이용해 데이터를 변환</a:t>
            </a:r>
            <a:endParaRPr lang="en-US" altLang="ko-KR" sz="14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63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fit_transform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 : fit()</a:t>
            </a:r>
            <a:r>
              <a:rPr lang="ko-KR" altLang="en-US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와 </a:t>
            </a:r>
            <a:r>
              <a:rPr lang="en-US" altLang="ko-KR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transform()</a:t>
            </a:r>
            <a:r>
              <a:rPr lang="ko-KR" altLang="en-US" sz="14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을 한번에 적용</a:t>
            </a:r>
            <a:endParaRPr lang="en-US" altLang="ko-KR" sz="14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10763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43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스케일링 객체를 이용해 학습 데이터 세트로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</a:t>
            </a:r>
            <a:r>
              <a:rPr lang="en-US" altLang="ko-KR" sz="1600" b="1" dirty="0">
                <a:latin typeface="MD개성체" panose="02020603020101020101" pitchFamily="18" charset="-127"/>
                <a:ea typeface="MD개성체" panose="02020603020101020101" pitchFamily="18" charset="-127"/>
              </a:rPr>
              <a:t>(), transform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을 적용하면 테스트 데이터는 다시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fit()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을 사용하지 않음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학습 데이터로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fit()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가 적용된 스케일링 기준 정보를 그대로 사용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43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43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테스트 데이터로 다시 스케일링 기준 정보를 만들면 학습 데이터와 테스트 데이터의 스케일링 기준 정보가 서로 달라지기 때문에 올바른 예측 결과를 도출함수 </a:t>
            </a:r>
            <a:r>
              <a:rPr lang="ko-KR" altLang="en-US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없을수도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있음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608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데이터 전처리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학습 데이터와 테스트 데이터 스케일링 </a:t>
            </a:r>
            <a:r>
              <a:rPr lang="ko-KR" altLang="en-US" sz="20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변환시</a:t>
            </a: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유의점</a:t>
            </a:r>
            <a:endParaRPr lang="en-US" altLang="ko-KR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43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fit_transform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은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fit()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와 </a:t>
            </a:r>
            <a:r>
              <a:rPr lang="en-US" altLang="ko-KR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transform()</a:t>
            </a: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을 순차적으로 수행하므로 테스트 데이터에는 절대 사용하면 안됨</a:t>
            </a: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43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71437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전체 데이터 세트를 스케일링을 적용한 후 학습데이터와 테스트 데이터 세트로 분리하는 것이 바람직함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470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6" y="8389"/>
            <a:ext cx="75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타이타닉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생존자 예측</a:t>
            </a:r>
            <a:endParaRPr lang="en-US" altLang="ko-KR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2438" y="714623"/>
            <a:ext cx="8072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실습</a:t>
            </a:r>
            <a:endParaRPr lang="en-US" altLang="ko-KR" sz="16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38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6133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example(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 품종 예측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438" y="816898"/>
            <a:ext cx="160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363" indent="-360363"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</a:t>
            </a:r>
            <a:r>
              <a:rPr lang="en-US" altLang="ko-KR" sz="20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(iris)</a:t>
            </a:r>
            <a:endParaRPr lang="ko-KR" altLang="en-US" sz="20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7" y="1365584"/>
            <a:ext cx="4098925" cy="182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머신 러닝 교과서 with 파이썬, 사이킷런, 텐서플로 미리보기 [교보 eBook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08" y="3285484"/>
            <a:ext cx="4389783" cy="322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7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6133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example(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붓꽃 품종 예측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)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Picture 1" descr="ClipData_20200203_2345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235955"/>
            <a:ext cx="8190059" cy="41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5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841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프레임워크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Picture 1" descr="ClipData_20200203_2345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20" y="1319845"/>
            <a:ext cx="7702759" cy="40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9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727" y="8389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주요 모듈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40187" y="623888"/>
            <a:ext cx="6873239" cy="6046126"/>
            <a:chOff x="0" y="288000"/>
            <a:chExt cx="6873239" cy="6046126"/>
          </a:xfrm>
        </p:grpSpPr>
        <p:pic>
          <p:nvPicPr>
            <p:cNvPr id="7" name="Picture 1" descr="ClipData_20200203_234536.png"/>
            <p:cNvPicPr>
              <a:picLocks noChangeAspect="1"/>
            </p:cNvPicPr>
            <p:nvPr/>
          </p:nvPicPr>
          <p:blipFill rotWithShape="1">
            <a:blip r:embed="rId2"/>
            <a:srcRect b="42359"/>
            <a:stretch/>
          </p:blipFill>
          <p:spPr>
            <a:xfrm>
              <a:off x="7620" y="2000596"/>
              <a:ext cx="6865619" cy="4333530"/>
            </a:xfrm>
            <a:prstGeom prst="rect">
              <a:avLst/>
            </a:prstGeom>
          </p:spPr>
        </p:pic>
        <p:pic>
          <p:nvPicPr>
            <p:cNvPr id="8" name="Picture 1" descr="ClipData_20200203_23452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8000"/>
              <a:ext cx="6865619" cy="1931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67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1" descr="ClipData_20200203_234536.png"/>
          <p:cNvPicPr>
            <a:picLocks noChangeAspect="1"/>
          </p:cNvPicPr>
          <p:nvPr/>
        </p:nvPicPr>
        <p:blipFill rotWithShape="1">
          <a:blip r:embed="rId2"/>
          <a:srcRect t="56855"/>
          <a:stretch/>
        </p:blipFill>
        <p:spPr>
          <a:xfrm>
            <a:off x="473074" y="802877"/>
            <a:ext cx="6865619" cy="32437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0727" y="8389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주요 모듈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4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데이터 분류_01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1" descr="ClipData_20200203_234536.png"/>
          <p:cNvPicPr>
            <a:picLocks noChangeAspect="1"/>
          </p:cNvPicPr>
          <p:nvPr/>
        </p:nvPicPr>
        <p:blipFill rotWithShape="1">
          <a:blip r:embed="rId2"/>
          <a:srcRect t="56855"/>
          <a:stretch/>
        </p:blipFill>
        <p:spPr>
          <a:xfrm>
            <a:off x="473074" y="802877"/>
            <a:ext cx="6865619" cy="32437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0727" y="8389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scikit</a:t>
            </a:r>
            <a:r>
              <a:rPr lang="en-US" altLang="ko-KR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-learn </a:t>
            </a:r>
            <a:r>
              <a:rPr lang="ko-KR" altLang="en-US" sz="2800" b="1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주요 모듈</a:t>
            </a:r>
            <a:endParaRPr lang="ko-KR" altLang="en-US" sz="2800" b="1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40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10933</TotalTime>
  <Words>1149</Words>
  <Application>Microsoft Office PowerPoint</Application>
  <PresentationFormat>화면 슬라이드 쇼(4:3)</PresentationFormat>
  <Paragraphs>211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이병관</dc:creator>
  <dc:description>generated using python-pptx</dc:description>
  <cp:lastModifiedBy>이병관</cp:lastModifiedBy>
  <cp:revision>177</cp:revision>
  <dcterms:created xsi:type="dcterms:W3CDTF">2013-01-27T09:14:16Z</dcterms:created>
  <dcterms:modified xsi:type="dcterms:W3CDTF">2023-02-03T01:41:20Z</dcterms:modified>
</cp:coreProperties>
</file>